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584" r:id="rId3"/>
    <p:sldId id="363" r:id="rId4"/>
    <p:sldId id="365" r:id="rId5"/>
    <p:sldId id="366" r:id="rId6"/>
    <p:sldId id="364" r:id="rId7"/>
    <p:sldId id="368" r:id="rId8"/>
    <p:sldId id="369" r:id="rId9"/>
    <p:sldId id="627" r:id="rId10"/>
    <p:sldId id="308" r:id="rId11"/>
    <p:sldId id="305" r:id="rId12"/>
    <p:sldId id="624" r:id="rId13"/>
    <p:sldId id="621" r:id="rId14"/>
    <p:sldId id="620" r:id="rId15"/>
    <p:sldId id="628" r:id="rId16"/>
    <p:sldId id="645" r:id="rId17"/>
    <p:sldId id="632" r:id="rId18"/>
    <p:sldId id="633" r:id="rId19"/>
    <p:sldId id="272" r:id="rId20"/>
    <p:sldId id="662" r:id="rId21"/>
    <p:sldId id="629" r:id="rId22"/>
    <p:sldId id="661" r:id="rId23"/>
    <p:sldId id="274" r:id="rId24"/>
    <p:sldId id="275" r:id="rId25"/>
    <p:sldId id="663" r:id="rId26"/>
    <p:sldId id="370" r:id="rId27"/>
    <p:sldId id="371" r:id="rId28"/>
    <p:sldId id="372" r:id="rId29"/>
    <p:sldId id="373" r:id="rId30"/>
    <p:sldId id="6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6"/>
    <p:restoredTop sz="88621"/>
  </p:normalViewPr>
  <p:slideViewPr>
    <p:cSldViewPr snapToGrid="0" snapToObjects="1">
      <p:cViewPr varScale="1">
        <p:scale>
          <a:sx n="138" d="100"/>
          <a:sy n="138" d="100"/>
        </p:scale>
        <p:origin x="800" y="176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94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BED54-676E-49F0-BED6-40F28988B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https://visualstudio.microsoft.com/downloads/</a:t>
            </a:r>
          </a:p>
          <a:p>
            <a:endParaRPr lang="en-US" dirty="0"/>
          </a:p>
          <a:p>
            <a:r>
              <a:rPr lang="en-US" dirty="0"/>
              <a:t>https://www.intel.com/content/www/us/en/developer/tools/oneapi/toolkits.html#gs.1cmczg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F78A9-A24F-4B9A-B991-030ECC304E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6023-925D-8A62-0CD7-F3D6FC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23016-FB54-06AD-0EB4-96C67BF2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B8C3-FAAB-D4EF-7202-6119339B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9682-6CFA-6A73-FC3B-ECD6260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9"/>
            <a:ext cx="8153751" cy="526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Overview of Water Quality Models and Libraries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2337997"/>
            <a:ext cx="6805901" cy="1652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Water Quality and Contaminant Modeling Branch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29, 2024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61752"/>
            <a:ext cx="1139190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Model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18668"/>
            <a:ext cx="7377723" cy="5220664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1986, CE-QUAL-W2 has been used by water quality managers to assess impacts of management strategies on reservoir, lake, and estuarine systems.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Planning Studies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Environmental Impact Assessments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Ecosystem Restoration Projects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Real-Time Systems Operation and Decision-Making</a:t>
            </a:r>
          </a:p>
          <a:p>
            <a:pPr lvl="1" indent="0">
              <a:buClr>
                <a:schemeClr val="tx1"/>
              </a:buCl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63E11F9-3BC6-0141-A4DA-01E64F958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09" y="818668"/>
            <a:ext cx="3791378" cy="54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347087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314356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314356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028477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4726323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028477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989260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989260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152936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Objective: an integrated ecohydrology modeling system that simulates heat and nutrient flow through ecosystems.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4028476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214811" y="216117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5175776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hydro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 – launched us on the path to using BMI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799522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Comparison of ClearWater-Riverine with the EFDC Model</a:t>
            </a:r>
            <a:endParaRPr lang="en-US"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D5DB90-3585-4176-588C-7343AD1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" y="1342139"/>
            <a:ext cx="11414950" cy="47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 Data Needs: Linking with H&amp;H Models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66550" y="894376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vertically averaged modeling (e.g., rivers and floodplains):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Model grid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Velocities perpendicular to the cell faces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Average depths at the cell centers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Diffusion/dispersion coefficients at the faces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ClrTx/>
              <a:buSzPts val="2000"/>
              <a:buNone/>
            </a:pPr>
            <a:endParaRPr lang="en-US" sz="2000" b="0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laterally averaged models and 3D models (for modeling stratified waterbody dynamics):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depth at each face and/or heights of the vertical layers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Vertical velocities for each layer and segment/cell</a:t>
            </a:r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endParaRPr dirty="0"/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42" y="1043217"/>
            <a:ext cx="6769100" cy="17653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3705101"/>
            <a:ext cx="6258112" cy="16401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351212"/>
            <a:ext cx="4670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Fully 3D, time-variable; link to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study, now generalized, public domain, applied to many other sites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</p:txBody>
      </p:sp>
    </p:spTree>
    <p:extLst>
      <p:ext uri="{BB962C8B-B14F-4D97-AF65-F5344CB8AC3E}">
        <p14:creationId xmlns:p14="http://schemas.microsoft.com/office/powerpoint/2010/main" val="277922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18940" y="270635"/>
            <a:ext cx="11771291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531904" y="904814"/>
            <a:ext cx="6769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HEC-ResSim-WQ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Flow Engine computes the system flows based on input data and routing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Water Engine computes: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vertical hydrodynamics and water quality in the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longitudinal flows in the 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Decision Engine evaluates all the specified rules based on the system flows and water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ResSim then computes the releases.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simulation, flow and water quality information is saved for post-processing, visualization, and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55F19-585C-7A63-807F-BEB87E5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810684"/>
            <a:ext cx="3724836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93182" y="239857"/>
            <a:ext cx="11797049" cy="5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Challenges Encountered</a:t>
            </a:r>
            <a:endParaRPr sz="28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449675" y="1139744"/>
            <a:ext cx="6188628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Pre-compiled module (DLL) approach had limited success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New approach: focusing new development on Python, linking with BMI, decoupled modeling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Access to source code and consistent commitment to collaborate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Open-source development needed to be effective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Funding for numerical model maintenance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No funding currently allocated to ClearWater, including legacy and next-generation modules (e.g., NSM)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Adequate funding for new water quality R&amp;D</a:t>
            </a:r>
          </a:p>
        </p:txBody>
      </p:sp>
      <p:sp>
        <p:nvSpPr>
          <p:cNvPr id="12" name="Rectangle 11" descr="Rainy scene">
            <a:extLst>
              <a:ext uri="{FF2B5EF4-FFF2-40B4-BE49-F238E27FC236}">
                <a16:creationId xmlns:a16="http://schemas.microsoft.com/office/drawing/2014/main" id="{1CA37A59-5091-9077-37C4-4D3A698C7A55}"/>
              </a:ext>
            </a:extLst>
          </p:cNvPr>
          <p:cNvSpPr/>
          <p:nvPr/>
        </p:nvSpPr>
        <p:spPr>
          <a:xfrm>
            <a:off x="6726513" y="3673613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 descr="Water with solid fill">
            <a:extLst>
              <a:ext uri="{FF2B5EF4-FFF2-40B4-BE49-F238E27FC236}">
                <a16:creationId xmlns:a16="http://schemas.microsoft.com/office/drawing/2014/main" id="{AB087CAD-AE8B-EA1A-6F3A-799084187C79}"/>
              </a:ext>
            </a:extLst>
          </p:cNvPr>
          <p:cNvSpPr/>
          <p:nvPr/>
        </p:nvSpPr>
        <p:spPr>
          <a:xfrm>
            <a:off x="8472098" y="1541627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Plant">
            <a:extLst>
              <a:ext uri="{FF2B5EF4-FFF2-40B4-BE49-F238E27FC236}">
                <a16:creationId xmlns:a16="http://schemas.microsoft.com/office/drawing/2014/main" id="{D9F6BC34-593B-BE03-A413-27ADCE913D8B}"/>
              </a:ext>
            </a:extLst>
          </p:cNvPr>
          <p:cNvSpPr/>
          <p:nvPr/>
        </p:nvSpPr>
        <p:spPr>
          <a:xfrm>
            <a:off x="10204316" y="3673613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F807A4C-9623-E265-3AF0-132AEFBCEF15}"/>
              </a:ext>
            </a:extLst>
          </p:cNvPr>
          <p:cNvSpPr/>
          <p:nvPr/>
        </p:nvSpPr>
        <p:spPr>
          <a:xfrm rot="19265783">
            <a:off x="7431688" y="2564717"/>
            <a:ext cx="1202049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A222A42-7BF6-CB56-E7AE-E80609778F73}"/>
              </a:ext>
            </a:extLst>
          </p:cNvPr>
          <p:cNvSpPr/>
          <p:nvPr/>
        </p:nvSpPr>
        <p:spPr>
          <a:xfrm rot="2901689">
            <a:off x="9986400" y="2612467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1A6F51D-177C-6A17-6C1F-6F62F3B698C9}"/>
              </a:ext>
            </a:extLst>
          </p:cNvPr>
          <p:cNvSpPr/>
          <p:nvPr/>
        </p:nvSpPr>
        <p:spPr>
          <a:xfrm>
            <a:off x="8755694" y="431801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F1C18-6289-40AD-5EBB-ECC6D85FDFC3}"/>
              </a:ext>
            </a:extLst>
          </p:cNvPr>
          <p:cNvSpPr txBox="1"/>
          <p:nvPr/>
        </p:nvSpPr>
        <p:spPr>
          <a:xfrm>
            <a:off x="-795647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26573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LTFATE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9761" y="1250326"/>
            <a:ext cx="8862277" cy="459814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DOER’s Long-term Fate model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Fully integrated 3D Hydrodynamic, Salinity, Temperature, Sediment Transport, Contaminant Transport and Water Quality Modeling System.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current- and wave-driven transport of multiple classes of cohesive and noncohesive sediments.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transport and fate of multiple organic and metal contaminants.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The kinetic processes included in the LTFATE water quality model are derived from the CE-QUAL-ICM water quality model (Cerco and Cole, 1995) as described in Park et al. (1995).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791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8941" y="256118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Sediment Transport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5165" y="830985"/>
            <a:ext cx="7804597" cy="5505343"/>
            <a:chOff x="0" y="0"/>
            <a:chExt cx="8458200" cy="5700542"/>
          </a:xfrm>
        </p:grpSpPr>
        <p:pic>
          <p:nvPicPr>
            <p:cNvPr id="14" name="Picture 13" descr="Jmse 02 00123 g004 10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1927"/>
              <a:ext cx="8458200" cy="5444472"/>
            </a:xfrm>
            <a:prstGeom prst="rect">
              <a:avLst/>
            </a:prstGeom>
            <a:noFill/>
          </p:spPr>
        </p:pic>
        <p:grpSp>
          <p:nvGrpSpPr>
            <p:cNvPr id="17" name="Group 16"/>
            <p:cNvGrpSpPr/>
            <p:nvPr/>
          </p:nvGrpSpPr>
          <p:grpSpPr>
            <a:xfrm>
              <a:off x="1219200" y="2209801"/>
              <a:ext cx="946770" cy="914401"/>
              <a:chOff x="1219200" y="2209799"/>
              <a:chExt cx="1248522" cy="1496101"/>
            </a:xfrm>
          </p:grpSpPr>
          <p:sp>
            <p:nvSpPr>
              <p:cNvPr id="21" name="Curved Down Arrow 20"/>
              <p:cNvSpPr/>
              <p:nvPr/>
            </p:nvSpPr>
            <p:spPr>
              <a:xfrm>
                <a:off x="1251570" y="2209799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10800000">
                <a:off x="1219200" y="2974380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7"/>
            <p:cNvSpPr txBox="1"/>
            <p:nvPr/>
          </p:nvSpPr>
          <p:spPr>
            <a:xfrm>
              <a:off x="457176" y="0"/>
              <a:ext cx="725604" cy="47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Waves</a:t>
              </a:r>
              <a:b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4026181" y="228598"/>
              <a:ext cx="1414708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Mixed Sediments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638767" y="5421550"/>
              <a:ext cx="1690035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Shrestha </a:t>
              </a:r>
              <a:r>
                <a:rPr lang="en-US" sz="1200" b="1" i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et al</a:t>
              </a: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(2014)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8941" y="25982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Contaminant Transport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2" y="1070215"/>
            <a:ext cx="8119992" cy="51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r>
              <a:rPr lang="en-US" dirty="0"/>
              <a:t>	MODFLOW</a:t>
            </a:r>
          </a:p>
          <a:p>
            <a:r>
              <a:rPr lang="en-US" dirty="0"/>
              <a:t>	</a:t>
            </a:r>
            <a:r>
              <a:rPr lang="en-US" dirty="0" err="1"/>
              <a:t>FemWater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HydroGeoSphere</a:t>
            </a:r>
            <a:endParaRPr lang="en-US" dirty="0"/>
          </a:p>
          <a:p>
            <a:r>
              <a:rPr lang="en-US" dirty="0"/>
              <a:t>	PHREEQC+</a:t>
            </a:r>
          </a:p>
          <a:p>
            <a:r>
              <a:rPr lang="en-US" dirty="0"/>
              <a:t>	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GW/SW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408F-97C6-F39C-12B1-CCDC987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90" y="300730"/>
            <a:ext cx="5665077" cy="1325563"/>
          </a:xfrm>
        </p:spPr>
        <p:txBody>
          <a:bodyPr/>
          <a:lstStyle/>
          <a:p>
            <a:pPr algn="ctr"/>
            <a:r>
              <a:rPr lang="en-US" dirty="0"/>
              <a:t>Carbon and Phosphorus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553D-6328-7532-2A4E-10C7E89F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2" y="280857"/>
            <a:ext cx="6035859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416C5-D0F4-BA45-4649-64E8ABFD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2" y="1709735"/>
            <a:ext cx="6035858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2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203-E434-6088-5D57-5AF1C8D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23" y="313609"/>
            <a:ext cx="5818533" cy="1325563"/>
          </a:xfrm>
        </p:spPr>
        <p:txBody>
          <a:bodyPr/>
          <a:lstStyle/>
          <a:p>
            <a:pPr algn="ctr"/>
            <a:r>
              <a:rPr lang="en-US" dirty="0"/>
              <a:t>Nitrogen &amp; DO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55E92-347E-9642-57BF-B34A4276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64" y="1689618"/>
            <a:ext cx="6096001" cy="46044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5DA8-C828-00E6-4920-30A6167E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" y="262093"/>
            <a:ext cx="5935580" cy="44832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81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438400" y="266771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ERDC CE-QUAL-ICM Applications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6600" y="1046453"/>
            <a:ext cx="3810000" cy="4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Chesapeake Bay (numerous)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Inland Bays of Delaware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Bight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Newark Bay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- New Jersey Harbors and Estuaries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San Juan Bay, Puerto Rico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Los Angeles - Long Beach Harbors (multiple)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Aberdeen Proving Grounds</a:t>
            </a:r>
          </a:p>
          <a:p>
            <a:pPr marL="366713" indent="-366713" defTabSz="977900">
              <a:spcAft>
                <a:spcPts val="1200"/>
              </a:spcAft>
              <a:buClr>
                <a:schemeClr val="tx1"/>
              </a:buClr>
              <a:buSzPct val="120000"/>
              <a:buFontTx/>
              <a:buChar char="•"/>
            </a:pPr>
            <a:endParaRPr lang="en-US" b="1" dirty="0">
              <a:latin typeface="Arial" pitchFamily="34" charset="0"/>
            </a:endParaRPr>
          </a:p>
        </p:txBody>
      </p:sp>
      <p:pic>
        <p:nvPicPr>
          <p:cNvPr id="11268" name="Picture 4" descr="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700070" y="1571803"/>
            <a:ext cx="5298913" cy="403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2877AB-ED73-F6C6-9958-46EB79AA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995" y="1046453"/>
            <a:ext cx="3810000" cy="45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Florida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Grand Calumet River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Lake Washington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Lower Green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Hilo Bay, HI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Cache River Wetland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Mississippi Sound, MS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Mobile Bay Channel Deepening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Dauphin Island NFWF</a:t>
            </a:r>
          </a:p>
        </p:txBody>
      </p:sp>
    </p:spTree>
    <p:extLst>
      <p:ext uri="{BB962C8B-B14F-4D97-AF65-F5344CB8AC3E}">
        <p14:creationId xmlns:p14="http://schemas.microsoft.com/office/powerpoint/2010/main" val="5132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D4B-50E7-2FA7-9A9D-EF96318A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281995"/>
            <a:ext cx="11745532" cy="584735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ICM Hydro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E5A0-5540-9E18-9DD3-9A6F3C6B3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442" y="2705330"/>
            <a:ext cx="5181600" cy="377307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Invariant Data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Cell Lengths</a:t>
            </a:r>
          </a:p>
          <a:p>
            <a:pPr marL="0" indent="0">
              <a:buNone/>
            </a:pPr>
            <a:r>
              <a:rPr lang="en-US" b="1" dirty="0"/>
              <a:t>Flow Face Areas</a:t>
            </a:r>
          </a:p>
          <a:p>
            <a:pPr marL="0" indent="0">
              <a:buNone/>
            </a:pPr>
            <a:r>
              <a:rPr lang="en-US" b="1" dirty="0"/>
              <a:t>Cell Surface Areas</a:t>
            </a:r>
          </a:p>
          <a:p>
            <a:pPr marL="0" indent="0">
              <a:buNone/>
            </a:pPr>
            <a:r>
              <a:rPr lang="en-US" b="1" dirty="0"/>
              <a:t>Initial Cell Volume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A5A8-D6E7-91B4-D333-D0109F4C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270533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Varying Data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b="1" dirty="0"/>
              <a:t>Horizontal flows</a:t>
            </a:r>
          </a:p>
          <a:p>
            <a:pPr marL="0" indent="0">
              <a:buNone/>
            </a:pPr>
            <a:r>
              <a:rPr lang="en-US" b="1" dirty="0"/>
              <a:t>Vertical flows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Cell volumes to verify conservation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F56D0-BB09-8157-A2D7-1726687D569F}"/>
              </a:ext>
            </a:extLst>
          </p:cNvPr>
          <p:cNvSpPr txBox="1">
            <a:spLocks/>
          </p:cNvSpPr>
          <p:nvPr/>
        </p:nvSpPr>
        <p:spPr>
          <a:xfrm>
            <a:off x="549442" y="1310043"/>
            <a:ext cx="10627895" cy="122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5300" b="1" dirty="0">
                <a:latin typeface="Calibri" panose="020F0502020204030204" pitchFamily="34" charset="0"/>
                <a:cs typeface="Calibri" panose="020F0502020204030204" pitchFamily="34" charset="0"/>
              </a:rPr>
              <a:t>Volume Conservative Flow Field</a:t>
            </a:r>
          </a:p>
          <a:p>
            <a:br>
              <a:rPr lang="en-US" sz="3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7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41" y="26470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COREQUAL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16478"/>
            <a:ext cx="9144000" cy="1809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Water-Quality Kinetics Host-Integrated Library</a:t>
            </a:r>
          </a:p>
          <a:p>
            <a:endParaRPr lang="en-US" dirty="0"/>
          </a:p>
          <a:p>
            <a:r>
              <a:rPr lang="en-US" dirty="0"/>
              <a:t>Purpose: </a:t>
            </a:r>
            <a:r>
              <a:rPr lang="en-US" b="0" dirty="0"/>
              <a:t>Provide capabilities of performing simulations of water quality processes and constituents within host hydrodynamic models.</a:t>
            </a:r>
          </a:p>
          <a:p>
            <a:endParaRPr lang="en-US" dirty="0"/>
          </a:p>
          <a:p>
            <a:r>
              <a:rPr lang="en-US" dirty="0"/>
              <a:t>Time: </a:t>
            </a:r>
            <a:r>
              <a:rPr lang="en-US" b="0" dirty="0"/>
              <a:t>2021-2022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064" y="3229585"/>
            <a:ext cx="809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algorithm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 – kinetics algorithms.  Latest version (2020) obtained from </a:t>
            </a:r>
            <a:r>
              <a:rPr lang="en-US" dirty="0" err="1"/>
              <a:t>Cerco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ICM-LITE – For identification of minimum viable set of constituent pools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966" y="4540943"/>
            <a:ext cx="748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conceptual prototype delivered to CHL personnel summer 2022.</a:t>
            </a:r>
          </a:p>
          <a:p>
            <a:endParaRPr lang="en-US" dirty="0"/>
          </a:p>
          <a:p>
            <a:r>
              <a:rPr lang="en-US" dirty="0"/>
              <a:t>Prototype was to serve as testbed for developing code, computation and linkage of WQ-kinetics subroutines and subsequent transport of WQ constituent pools. </a:t>
            </a:r>
          </a:p>
        </p:txBody>
      </p:sp>
    </p:spTree>
    <p:extLst>
      <p:ext uri="{BB962C8B-B14F-4D97-AF65-F5344CB8AC3E}">
        <p14:creationId xmlns:p14="http://schemas.microsoft.com/office/powerpoint/2010/main" val="11597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1988</Words>
  <Application>Microsoft Macintosh PowerPoint</Application>
  <PresentationFormat>Widescreen</PresentationFormat>
  <Paragraphs>291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Noto Sans Symbols</vt:lpstr>
      <vt:lpstr>Times New Roman</vt:lpstr>
      <vt:lpstr>Verdana</vt:lpstr>
      <vt:lpstr>Office Theme</vt:lpstr>
      <vt:lpstr>UNCLASSIFIED Content</vt:lpstr>
      <vt:lpstr>PowerPoint Presentation</vt:lpstr>
      <vt:lpstr>PowerPoint Presentation</vt:lpstr>
      <vt:lpstr>Carbon and Phosphorus Cycles</vt:lpstr>
      <vt:lpstr>Nitrogen &amp; DO Cycles</vt:lpstr>
      <vt:lpstr>PowerPoint Presentation</vt:lpstr>
      <vt:lpstr>ICM Hydro Requirements</vt:lpstr>
      <vt:lpstr>COREQUAL</vt:lpstr>
      <vt:lpstr>CE-QUAL-W2 Overview</vt:lpstr>
      <vt:lpstr>CE-QUAL-W2 Capabilities</vt:lpstr>
      <vt:lpstr>Past and Current Applications of CE-QUAL-W2</vt:lpstr>
      <vt:lpstr>CE-QUAL-W2 Model Benefits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ClearWater-Riverine Example: Comparison of ClearWater-Riverine with the EFDC Model</vt:lpstr>
      <vt:lpstr>ClearWater Data Needs: Linking with H&amp;H Models</vt:lpstr>
      <vt:lpstr>HEC-ResSim Water Quality</vt:lpstr>
      <vt:lpstr>Integrating Water Quality in Reservoir Release Decision-Making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Challenges Encountered</vt:lpstr>
      <vt:lpstr>LTFATE</vt:lpstr>
      <vt:lpstr>Sediment Transport</vt:lpstr>
      <vt:lpstr>Contaminant Transport Model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661</cp:revision>
  <dcterms:created xsi:type="dcterms:W3CDTF">2021-12-08T05:01:06Z</dcterms:created>
  <dcterms:modified xsi:type="dcterms:W3CDTF">2024-02-29T15:28:03Z</dcterms:modified>
</cp:coreProperties>
</file>